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7F72948D-02DE-4C13-8D59-73AD41327A59}" type="datetimeFigureOut">
              <a:rPr lang="de-DE" smtClean="0"/>
              <a:t>06.05.2015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FB75DFB-92F9-4F1C-8766-18A7BF4F50A7}" type="slidenum">
              <a:rPr lang="de-DE" smtClean="0"/>
              <a:t>‹Nr.›</a:t>
            </a:fld>
            <a:endParaRPr lang="de-DE"/>
          </a:p>
        </p:txBody>
      </p:sp>
    </p:spTree>
    <p:extLst>
      <p:ext uri="{BB962C8B-B14F-4D97-AF65-F5344CB8AC3E}">
        <p14:creationId xmlns:p14="http://schemas.microsoft.com/office/powerpoint/2010/main" val="1645908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F72948D-02DE-4C13-8D59-73AD41327A59}" type="datetimeFigureOut">
              <a:rPr lang="de-DE" smtClean="0"/>
              <a:t>06.05.2015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FB75DFB-92F9-4F1C-8766-18A7BF4F50A7}" type="slidenum">
              <a:rPr lang="de-DE" smtClean="0"/>
              <a:t>‹Nr.›</a:t>
            </a:fld>
            <a:endParaRPr lang="de-DE"/>
          </a:p>
        </p:txBody>
      </p:sp>
    </p:spTree>
    <p:extLst>
      <p:ext uri="{BB962C8B-B14F-4D97-AF65-F5344CB8AC3E}">
        <p14:creationId xmlns:p14="http://schemas.microsoft.com/office/powerpoint/2010/main" val="1435046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F72948D-02DE-4C13-8D59-73AD41327A59}" type="datetimeFigureOut">
              <a:rPr lang="de-DE" smtClean="0"/>
              <a:t>06.05.2015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FB75DFB-92F9-4F1C-8766-18A7BF4F50A7}" type="slidenum">
              <a:rPr lang="de-DE" smtClean="0"/>
              <a:t>‹Nr.›</a:t>
            </a:fld>
            <a:endParaRPr lang="de-DE"/>
          </a:p>
        </p:txBody>
      </p:sp>
    </p:spTree>
    <p:extLst>
      <p:ext uri="{BB962C8B-B14F-4D97-AF65-F5344CB8AC3E}">
        <p14:creationId xmlns:p14="http://schemas.microsoft.com/office/powerpoint/2010/main" val="1584687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F72948D-02DE-4C13-8D59-73AD41327A59}" type="datetimeFigureOut">
              <a:rPr lang="de-DE" smtClean="0"/>
              <a:t>06.05.2015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FB75DFB-92F9-4F1C-8766-18A7BF4F50A7}" type="slidenum">
              <a:rPr lang="de-DE" smtClean="0"/>
              <a:t>‹Nr.›</a:t>
            </a:fld>
            <a:endParaRPr lang="de-DE"/>
          </a:p>
        </p:txBody>
      </p:sp>
    </p:spTree>
    <p:extLst>
      <p:ext uri="{BB962C8B-B14F-4D97-AF65-F5344CB8AC3E}">
        <p14:creationId xmlns:p14="http://schemas.microsoft.com/office/powerpoint/2010/main" val="3213770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7F72948D-02DE-4C13-8D59-73AD41327A59}" type="datetimeFigureOut">
              <a:rPr lang="de-DE" smtClean="0"/>
              <a:t>06.05.2015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FB75DFB-92F9-4F1C-8766-18A7BF4F50A7}" type="slidenum">
              <a:rPr lang="de-DE" smtClean="0"/>
              <a:t>‹Nr.›</a:t>
            </a:fld>
            <a:endParaRPr lang="de-DE"/>
          </a:p>
        </p:txBody>
      </p:sp>
    </p:spTree>
    <p:extLst>
      <p:ext uri="{BB962C8B-B14F-4D97-AF65-F5344CB8AC3E}">
        <p14:creationId xmlns:p14="http://schemas.microsoft.com/office/powerpoint/2010/main" val="3093186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7F72948D-02DE-4C13-8D59-73AD41327A59}" type="datetimeFigureOut">
              <a:rPr lang="de-DE" smtClean="0"/>
              <a:t>06.05.2015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FB75DFB-92F9-4F1C-8766-18A7BF4F50A7}" type="slidenum">
              <a:rPr lang="de-DE" smtClean="0"/>
              <a:t>‹Nr.›</a:t>
            </a:fld>
            <a:endParaRPr lang="de-DE"/>
          </a:p>
        </p:txBody>
      </p:sp>
    </p:spTree>
    <p:extLst>
      <p:ext uri="{BB962C8B-B14F-4D97-AF65-F5344CB8AC3E}">
        <p14:creationId xmlns:p14="http://schemas.microsoft.com/office/powerpoint/2010/main" val="3856469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7F72948D-02DE-4C13-8D59-73AD41327A59}" type="datetimeFigureOut">
              <a:rPr lang="de-DE" smtClean="0"/>
              <a:t>06.05.2015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FB75DFB-92F9-4F1C-8766-18A7BF4F50A7}" type="slidenum">
              <a:rPr lang="de-DE" smtClean="0"/>
              <a:t>‹Nr.›</a:t>
            </a:fld>
            <a:endParaRPr lang="de-DE"/>
          </a:p>
        </p:txBody>
      </p:sp>
    </p:spTree>
    <p:extLst>
      <p:ext uri="{BB962C8B-B14F-4D97-AF65-F5344CB8AC3E}">
        <p14:creationId xmlns:p14="http://schemas.microsoft.com/office/powerpoint/2010/main" val="1535855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7F72948D-02DE-4C13-8D59-73AD41327A59}" type="datetimeFigureOut">
              <a:rPr lang="de-DE" smtClean="0"/>
              <a:t>06.05.2015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FB75DFB-92F9-4F1C-8766-18A7BF4F50A7}" type="slidenum">
              <a:rPr lang="de-DE" smtClean="0"/>
              <a:t>‹Nr.›</a:t>
            </a:fld>
            <a:endParaRPr lang="de-DE"/>
          </a:p>
        </p:txBody>
      </p:sp>
    </p:spTree>
    <p:extLst>
      <p:ext uri="{BB962C8B-B14F-4D97-AF65-F5344CB8AC3E}">
        <p14:creationId xmlns:p14="http://schemas.microsoft.com/office/powerpoint/2010/main" val="1849807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F72948D-02DE-4C13-8D59-73AD41327A59}" type="datetimeFigureOut">
              <a:rPr lang="de-DE" smtClean="0"/>
              <a:t>06.05.2015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FB75DFB-92F9-4F1C-8766-18A7BF4F50A7}" type="slidenum">
              <a:rPr lang="de-DE" smtClean="0"/>
              <a:t>‹Nr.›</a:t>
            </a:fld>
            <a:endParaRPr lang="de-DE"/>
          </a:p>
        </p:txBody>
      </p:sp>
    </p:spTree>
    <p:extLst>
      <p:ext uri="{BB962C8B-B14F-4D97-AF65-F5344CB8AC3E}">
        <p14:creationId xmlns:p14="http://schemas.microsoft.com/office/powerpoint/2010/main" val="2552942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7F72948D-02DE-4C13-8D59-73AD41327A59}" type="datetimeFigureOut">
              <a:rPr lang="de-DE" smtClean="0"/>
              <a:t>06.05.2015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FB75DFB-92F9-4F1C-8766-18A7BF4F50A7}" type="slidenum">
              <a:rPr lang="de-DE" smtClean="0"/>
              <a:t>‹Nr.›</a:t>
            </a:fld>
            <a:endParaRPr lang="de-DE"/>
          </a:p>
        </p:txBody>
      </p:sp>
    </p:spTree>
    <p:extLst>
      <p:ext uri="{BB962C8B-B14F-4D97-AF65-F5344CB8AC3E}">
        <p14:creationId xmlns:p14="http://schemas.microsoft.com/office/powerpoint/2010/main" val="182265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7F72948D-02DE-4C13-8D59-73AD41327A59}" type="datetimeFigureOut">
              <a:rPr lang="de-DE" smtClean="0"/>
              <a:t>06.05.2015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FB75DFB-92F9-4F1C-8766-18A7BF4F50A7}" type="slidenum">
              <a:rPr lang="de-DE" smtClean="0"/>
              <a:t>‹Nr.›</a:t>
            </a:fld>
            <a:endParaRPr lang="de-DE"/>
          </a:p>
        </p:txBody>
      </p:sp>
    </p:spTree>
    <p:extLst>
      <p:ext uri="{BB962C8B-B14F-4D97-AF65-F5344CB8AC3E}">
        <p14:creationId xmlns:p14="http://schemas.microsoft.com/office/powerpoint/2010/main" val="2080721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2948D-02DE-4C13-8D59-73AD41327A59}" type="datetimeFigureOut">
              <a:rPr lang="de-DE" smtClean="0"/>
              <a:t>06.05.2015</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B75DFB-92F9-4F1C-8766-18A7BF4F50A7}" type="slidenum">
              <a:rPr lang="de-DE" smtClean="0"/>
              <a:t>‹Nr.›</a:t>
            </a:fld>
            <a:endParaRPr lang="de-DE"/>
          </a:p>
        </p:txBody>
      </p:sp>
    </p:spTree>
    <p:extLst>
      <p:ext uri="{BB962C8B-B14F-4D97-AF65-F5344CB8AC3E}">
        <p14:creationId xmlns:p14="http://schemas.microsoft.com/office/powerpoint/2010/main" val="2191591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audio" Target="../media/audio3.wav"/></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audio" Target="../media/audio4.wav"/><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audio" Target="../media/audio6.wav"/><Relationship Id="rId1" Type="http://schemas.openxmlformats.org/officeDocument/2006/relationships/slideLayout" Target="../slideLayouts/slideLayout2.xml"/><Relationship Id="rId4" Type="http://schemas.openxmlformats.org/officeDocument/2006/relationships/audio" Target="../media/audio6.wav"/></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11135" cy="6858000"/>
          </a:xfrm>
          <a:prstGeom prst="rect">
            <a:avLst/>
          </a:prstGeom>
        </p:spPr>
      </p:pic>
      <p:sp>
        <p:nvSpPr>
          <p:cNvPr id="2" name="Titel 1"/>
          <p:cNvSpPr>
            <a:spLocks noGrp="1"/>
          </p:cNvSpPr>
          <p:nvPr>
            <p:ph type="ctrTitle"/>
          </p:nvPr>
        </p:nvSpPr>
        <p:spPr/>
        <p:txBody>
          <a:bodyPr>
            <a:normAutofit fontScale="90000"/>
          </a:bodyPr>
          <a:lstStyle/>
          <a:p>
            <a:r>
              <a:rPr lang="de-DE" dirty="0" smtClean="0">
                <a:solidFill>
                  <a:schemeClr val="accent5">
                    <a:lumMod val="75000"/>
                  </a:schemeClr>
                </a:solidFill>
              </a:rPr>
              <a:t>Mein Lieblingstier</a:t>
            </a:r>
            <a:br>
              <a:rPr lang="de-DE" dirty="0" smtClean="0">
                <a:solidFill>
                  <a:schemeClr val="accent5">
                    <a:lumMod val="75000"/>
                  </a:schemeClr>
                </a:solidFill>
              </a:rPr>
            </a:br>
            <a:r>
              <a:rPr lang="de-DE" dirty="0" smtClean="0">
                <a:solidFill>
                  <a:schemeClr val="accent5">
                    <a:lumMod val="75000"/>
                  </a:schemeClr>
                </a:solidFill>
              </a:rPr>
              <a:t>Der</a:t>
            </a:r>
            <a:br>
              <a:rPr lang="de-DE" dirty="0" smtClean="0">
                <a:solidFill>
                  <a:schemeClr val="accent5">
                    <a:lumMod val="75000"/>
                  </a:schemeClr>
                </a:solidFill>
              </a:rPr>
            </a:br>
            <a:r>
              <a:rPr lang="de-DE" dirty="0" smtClean="0">
                <a:solidFill>
                  <a:schemeClr val="accent5">
                    <a:lumMod val="75000"/>
                  </a:schemeClr>
                </a:solidFill>
              </a:rPr>
              <a:t>Steinbock</a:t>
            </a:r>
            <a:endParaRPr lang="de-DE" dirty="0">
              <a:solidFill>
                <a:schemeClr val="accent5">
                  <a:lumMod val="75000"/>
                </a:schemeClr>
              </a:solidFill>
            </a:endParaRPr>
          </a:p>
        </p:txBody>
      </p:sp>
      <p:sp>
        <p:nvSpPr>
          <p:cNvPr id="3" name="Untertitel 2"/>
          <p:cNvSpPr>
            <a:spLocks noGrp="1"/>
          </p:cNvSpPr>
          <p:nvPr>
            <p:ph type="subTitle" idx="1"/>
          </p:nvPr>
        </p:nvSpPr>
        <p:spPr/>
        <p:txBody>
          <a:bodyPr/>
          <a:lstStyle/>
          <a:p>
            <a:endParaRPr lang="de-DE" dirty="0"/>
          </a:p>
        </p:txBody>
      </p:sp>
    </p:spTree>
    <p:extLst>
      <p:ext uri="{BB962C8B-B14F-4D97-AF65-F5344CB8AC3E}">
        <p14:creationId xmlns:p14="http://schemas.microsoft.com/office/powerpoint/2010/main" val="1105108356"/>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2" name="camera.wav"/>
          </p:stSnd>
        </p:sndAc>
      </p:transition>
    </mc:Choice>
    <mc:Fallback xmlns="">
      <p:transition spd="slow">
        <p:fade/>
        <p:sndAc>
          <p:stSnd>
            <p:snd r:embed="rId4" name="camera.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sp>
        <p:nvSpPr>
          <p:cNvPr id="2" name="Titel 1"/>
          <p:cNvSpPr>
            <a:spLocks noGrp="1"/>
          </p:cNvSpPr>
          <p:nvPr>
            <p:ph type="title"/>
          </p:nvPr>
        </p:nvSpPr>
        <p:spPr/>
        <p:txBody>
          <a:bodyPr/>
          <a:lstStyle/>
          <a:p>
            <a:r>
              <a:rPr lang="de-DE" dirty="0" err="1" smtClean="0"/>
              <a:t>Nahrung:Planzen</a:t>
            </a:r>
            <a:endParaRPr lang="de-DE" dirty="0"/>
          </a:p>
        </p:txBody>
      </p:sp>
    </p:spTree>
    <p:extLst>
      <p:ext uri="{BB962C8B-B14F-4D97-AF65-F5344CB8AC3E}">
        <p14:creationId xmlns:p14="http://schemas.microsoft.com/office/powerpoint/2010/main" val="1233076048"/>
      </p:ext>
    </p:extLst>
  </p:cSld>
  <p:clrMapOvr>
    <a:masterClrMapping/>
  </p:clrMapOvr>
  <mc:AlternateContent xmlns:mc="http://schemas.openxmlformats.org/markup-compatibility/2006" xmlns:p14="http://schemas.microsoft.com/office/powerpoint/2010/main">
    <mc:Choice Requires="p14">
      <p:transition spd="slow" p14:dur="1600">
        <p14:conveyor dir="l"/>
        <p:sndAc>
          <p:stSnd>
            <p:snd r:embed="rId2" name="coin.wav"/>
          </p:stSnd>
        </p:sndAc>
      </p:transition>
    </mc:Choice>
    <mc:Fallback xmlns="">
      <p:transition spd="slow">
        <p:fade/>
        <p:sndAc>
          <p:stSnd>
            <p:snd r:embed="rId4" name="coin.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38200" y="500062"/>
            <a:ext cx="10515600" cy="4061428"/>
          </a:xfrm>
        </p:spPr>
        <p:txBody>
          <a:bodyPr/>
          <a:lstStyle/>
          <a:p>
            <a:endParaRPr lang="de-DE" dirty="0"/>
          </a:p>
        </p:txBody>
      </p:sp>
      <p:sp>
        <p:nvSpPr>
          <p:cNvPr id="3" name="Inhaltsplatzhalter 2"/>
          <p:cNvSpPr>
            <a:spLocks noGrp="1"/>
          </p:cNvSpPr>
          <p:nvPr>
            <p:ph idx="1"/>
          </p:nvPr>
        </p:nvSpPr>
        <p:spPr/>
        <p:txBody>
          <a:bodyPr/>
          <a:lstStyle/>
          <a:p>
            <a:endParaRPr lang="de-DE" dirty="0"/>
          </a:p>
        </p:txBody>
      </p:sp>
      <p:sp>
        <p:nvSpPr>
          <p:cNvPr id="4" name="Rectangle 1"/>
          <p:cNvSpPr>
            <a:spLocks noChangeArrowheads="1"/>
          </p:cNvSpPr>
          <p:nvPr/>
        </p:nvSpPr>
        <p:spPr bwMode="auto">
          <a:xfrm>
            <a:off x="969271" y="806122"/>
            <a:ext cx="10384529" cy="2482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501" tIns="104742" rIns="9144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600" b="1" i="0" u="none" strike="noStrike" cap="none" normalizeH="0" baseline="0" dirty="0" smtClean="0">
                <a:ln>
                  <a:noFill/>
                </a:ln>
                <a:solidFill>
                  <a:srgbClr val="316531"/>
                </a:solidFill>
                <a:effectLst/>
                <a:latin typeface="Arial" panose="020B0604020202020204" pitchFamily="34" charset="0"/>
              </a:rPr>
              <a:t>Freunde und Feinde</a:t>
            </a:r>
            <a:r>
              <a:rPr kumimoji="0" lang="de-DE" altLang="de-DE" sz="1600" b="0" i="0" u="none" strike="noStrike" cap="none" normalizeH="0" baseline="0" dirty="0" smtClean="0">
                <a:ln>
                  <a:noFill/>
                </a:ln>
                <a:solidFill>
                  <a:schemeClr val="tx1"/>
                </a:solidFill>
                <a:effectLst/>
                <a:latin typeface="Arial" panose="020B0604020202020204" pitchFamily="34" charset="0"/>
              </a:rPr>
              <a:t/>
            </a:r>
            <a:br>
              <a:rPr kumimoji="0" lang="de-DE" altLang="de-DE" sz="1600" b="0" i="0" u="none" strike="noStrike" cap="none" normalizeH="0" baseline="0" dirty="0" smtClean="0">
                <a:ln>
                  <a:noFill/>
                </a:ln>
                <a:solidFill>
                  <a:schemeClr val="tx1"/>
                </a:solidFill>
                <a:effectLst/>
                <a:latin typeface="Arial" panose="020B0604020202020204" pitchFamily="34" charset="0"/>
              </a:rPr>
            </a:br>
            <a:endParaRPr kumimoji="0" lang="de-DE" altLang="de-DE"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600" b="0" i="0" u="none" strike="noStrike" cap="none" normalizeH="0" baseline="0" dirty="0" smtClean="0">
                <a:ln>
                  <a:noFill/>
                </a:ln>
                <a:solidFill>
                  <a:schemeClr val="tx1"/>
                </a:solidFill>
                <a:effectLst/>
                <a:latin typeface="Arial" panose="020B0604020202020204" pitchFamily="34" charset="0"/>
              </a:rPr>
              <a:t>  Wölfe, Bären und Luchse können Steinböcken gefährlich werden, aber da es sie bei uns kaum noch gibt, haben erwachsene Steinböcke bei uns keine natürlichen Feinde. Junge oder kranke Tiere können Geiern, Adlern oder Kolkraben zum Opfer fallen.</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600" b="0" i="0" u="none" strike="noStrike" cap="none" normalizeH="0" baseline="0" dirty="0" smtClean="0">
                <a:ln>
                  <a:noFill/>
                </a:ln>
                <a:solidFill>
                  <a:schemeClr val="tx1"/>
                </a:solidFill>
                <a:effectLst/>
                <a:latin typeface="Arial" panose="020B0604020202020204" pitchFamily="34" charset="0"/>
              </a:rPr>
              <a:t>Der größte Feind der Steinböcke ist jedoch der Mensch: Steinböcke wurden bei uns fast bis zur Ausrottung gejagt. Ihre Hörner waren begehrte Jagd-Trophäen, außerdem galten die gemahlenen Hörner und das Blut der Tiere früher als Heilmittel gegen viele Krankheiten.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600" b="0" i="0" u="none" strike="noStrike" cap="none" normalizeH="0" baseline="0" dirty="0" smtClean="0">
              <a:ln>
                <a:noFill/>
              </a:ln>
              <a:solidFill>
                <a:schemeClr val="tx1"/>
              </a:solidFill>
              <a:effectLst/>
              <a:latin typeface="Arial" panose="020B0604020202020204" pitchFamily="34" charset="0"/>
            </a:endParaRPr>
          </a:p>
        </p:txBody>
      </p:sp>
      <p:pic>
        <p:nvPicPr>
          <p:cNvPr id="1026" name="Picture 2" descr="Steinbock (Bild: SW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63" y="-71438"/>
            <a:ext cx="9525" cy="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3499364"/>
      </p:ext>
    </p:extLst>
  </p:cSld>
  <p:clrMapOvr>
    <a:masterClrMapping/>
  </p:clrMapOvr>
  <mc:AlternateContent xmlns:mc="http://schemas.openxmlformats.org/markup-compatibility/2006" xmlns:p14="http://schemas.microsoft.com/office/powerpoint/2010/main">
    <mc:Choice Requires="p14">
      <p:transition spd="slow" p14:dur="3000">
        <p:wipe/>
        <p:sndAc>
          <p:stSnd>
            <p:snd r:embed="rId2" name="push.wav"/>
          </p:stSnd>
        </p:sndAc>
      </p:transition>
    </mc:Choice>
    <mc:Fallback xmlns="">
      <p:transition spd="slow">
        <p:wipe/>
        <p:sndAc>
          <p:stSnd>
            <p:snd r:embed="rId4" name="push.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pic>
        <p:nvPicPr>
          <p:cNvPr id="5" name="Inhaltsplatzhalt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08126" y="767367"/>
            <a:ext cx="9049038" cy="5409596"/>
          </a:xfrm>
        </p:spPr>
      </p:pic>
      <p:sp>
        <p:nvSpPr>
          <p:cNvPr id="4" name="Rectangle 1"/>
          <p:cNvSpPr>
            <a:spLocks noChangeArrowheads="1"/>
          </p:cNvSpPr>
          <p:nvPr/>
        </p:nvSpPr>
        <p:spPr bwMode="auto">
          <a:xfrm>
            <a:off x="1508125" y="767367"/>
            <a:ext cx="8628993" cy="5251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501" tIns="104742" rIns="91440" bIns="15870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b="1" i="0" u="none" strike="noStrike" cap="none" normalizeH="0" baseline="0" dirty="0" smtClean="0">
                <a:ln>
                  <a:noFill/>
                </a:ln>
                <a:solidFill>
                  <a:schemeClr val="accent2">
                    <a:lumMod val="75000"/>
                  </a:schemeClr>
                </a:solidFill>
                <a:effectLst/>
                <a:latin typeface="Arial" panose="020B0604020202020204" pitchFamily="34" charset="0"/>
              </a:rPr>
              <a:t>Nachwuchs</a:t>
            </a:r>
            <a:r>
              <a:rPr kumimoji="0" lang="de-DE" altLang="de-DE" b="0" i="0" u="none" strike="noStrike" cap="none" normalizeH="0" baseline="0" dirty="0" smtClean="0">
                <a:ln>
                  <a:noFill/>
                </a:ln>
                <a:solidFill>
                  <a:schemeClr val="tx1"/>
                </a:solidFill>
                <a:effectLst/>
                <a:latin typeface="Arial" panose="020B0604020202020204" pitchFamily="34" charset="0"/>
              </a:rPr>
              <a:t/>
            </a:r>
            <a:br>
              <a:rPr kumimoji="0" lang="de-DE" altLang="de-DE" b="0" i="0" u="none" strike="noStrike" cap="none" normalizeH="0" baseline="0" dirty="0" smtClean="0">
                <a:ln>
                  <a:noFill/>
                </a:ln>
                <a:solidFill>
                  <a:schemeClr val="tx1"/>
                </a:solidFill>
                <a:effectLst/>
                <a:latin typeface="Arial" panose="020B0604020202020204" pitchFamily="34" charset="0"/>
              </a:rPr>
            </a:br>
            <a:endParaRPr kumimoji="0" lang="de-DE" altLang="de-DE"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b="0" i="0" u="none" strike="noStrike" cap="none" normalizeH="0" baseline="0" dirty="0" smtClean="0">
                <a:ln>
                  <a:noFill/>
                </a:ln>
                <a:solidFill>
                  <a:schemeClr val="tx1"/>
                </a:solidFill>
                <a:effectLst/>
                <a:latin typeface="Arial" panose="020B0604020202020204" pitchFamily="34" charset="0"/>
              </a:rPr>
              <a:t>  Paarungszeit ist bei den Steinböcken im Dezember und Januar. Nach etwa fünfeinhalb Monaten werden im Mai oder Juni die Jungen geboren. Meist kommt nur ein Steinbock-Baby zur Welt, nur ganz selten sind es zwei. </a:t>
            </a:r>
          </a:p>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b="0" i="0" u="none" strike="noStrike" cap="none" normalizeH="0" baseline="0" dirty="0" smtClean="0">
                <a:ln>
                  <a:noFill/>
                </a:ln>
                <a:solidFill>
                  <a:schemeClr val="tx1"/>
                </a:solidFill>
                <a:effectLst/>
                <a:latin typeface="Arial" panose="020B0604020202020204" pitchFamily="34" charset="0"/>
              </a:rPr>
              <a:t>Sie können von Anfang an laufen, und schon mit vier Wochen üben sie in kleinen Gruppen klettern und springen. Junge Steinböcke werden sechs Monate von der Mutter gesäugt, danach sind sie selbstständig. </a:t>
            </a:r>
          </a:p>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b="0" i="0" u="none" strike="noStrike" cap="none" normalizeH="0" baseline="0" dirty="0" smtClean="0">
                <a:ln>
                  <a:noFill/>
                </a:ln>
                <a:solidFill>
                  <a:schemeClr val="tx1"/>
                </a:solidFill>
                <a:effectLst/>
                <a:latin typeface="Arial" panose="020B0604020202020204" pitchFamily="34" charset="0"/>
              </a:rPr>
              <a:t>Die Töchter bleiben im Rudel der Mutter, weshalb meist alle weiblichen Tiere eines Rudels miteinander verwandt sind.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b="0" i="0" u="none" strike="noStrike" cap="none" normalizeH="0" baseline="0" dirty="0" smtClean="0">
                <a:ln>
                  <a:noFill/>
                </a:ln>
                <a:solidFill>
                  <a:schemeClr val="tx1"/>
                </a:solidFill>
                <a:effectLst/>
                <a:latin typeface="Arial" panose="020B0604020202020204" pitchFamily="34" charset="0"/>
              </a:rPr>
              <a:t>  Der männliche Nachwuchs verlässt mit zwei Jahren das Rudel der Mutter und schließt sich einer Gruppe von männlichen Steinböcken an. Mit drei Jahren werden sie geschlechtsreif.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b="0" i="0" u="none" strike="noStrike" cap="none" normalizeH="0" baseline="0" dirty="0" smtClean="0">
                <a:ln>
                  <a:noFill/>
                </a:ln>
                <a:solidFill>
                  <a:schemeClr val="tx1"/>
                </a:solidFill>
                <a:effectLst/>
                <a:latin typeface="Arial" panose="020B0604020202020204" pitchFamily="34" charset="0"/>
              </a:rPr>
              <a:t>Wie oft sich Steinböcke fortpflanzen, hängt von der Zahl der Tiere ab: Leben sie in kleinen Gruppen, bekommen sie früher und häufiger Junge, leben sie in großen Gruppen, pflanzen sie sich später und seltener fort. So ist dafür gesorgt, dass nicht zu viele Steinböcke auf die Welt kommen und alle in ihrem kargen Lebensraum genug Nahrung finden.</a:t>
            </a:r>
          </a:p>
        </p:txBody>
      </p:sp>
      <p:pic>
        <p:nvPicPr>
          <p:cNvPr id="2050" name="Picture 2" descr="Ein junger Steinbock steht auf einem Felsen und frisst (Bild: SW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6100" y="-207963"/>
            <a:ext cx="9525" cy="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Mehrere Steinböcke stehen im Gebirge an einer Felswand (Bild: SW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8125" y="201613"/>
            <a:ext cx="9525" cy="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8050573"/>
      </p:ext>
    </p:extLst>
  </p:cSld>
  <p:clrMapOvr>
    <a:masterClrMapping/>
  </p:clrMapOvr>
  <mc:AlternateContent xmlns:mc="http://schemas.openxmlformats.org/markup-compatibility/2006" xmlns:p14="http://schemas.microsoft.com/office/powerpoint/2010/main">
    <mc:Choice Requires="p14">
      <p:transition spd="slow" p14:dur="3900">
        <p14:glitter pattern="hexagon"/>
        <p:sndAc>
          <p:stSnd>
            <p:snd r:embed="rId2" name="drumroll.wav"/>
          </p:stSnd>
        </p:sndAc>
      </p:transition>
    </mc:Choice>
    <mc:Fallback xmlns="">
      <p:transition spd="slow">
        <p:fade/>
        <p:sndAc>
          <p:stSnd>
            <p:snd r:embed="rId6" name="drumroll.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lstStyle/>
          <a:p>
            <a:endParaRPr lang="de-DE" dirty="0"/>
          </a:p>
        </p:txBody>
      </p:sp>
      <p:sp>
        <p:nvSpPr>
          <p:cNvPr id="4" name="Rectangle 1"/>
          <p:cNvSpPr>
            <a:spLocks noChangeArrowheads="1"/>
          </p:cNvSpPr>
          <p:nvPr/>
        </p:nvSpPr>
        <p:spPr bwMode="auto">
          <a:xfrm rot="10800000" flipV="1">
            <a:off x="1660634" y="461047"/>
            <a:ext cx="8166537" cy="5436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501" tIns="104742" rIns="91440" bIns="15870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2800" b="1" i="0" u="none" strike="noStrike" cap="none" normalizeH="0" baseline="0" dirty="0" smtClean="0">
                <a:ln>
                  <a:noFill/>
                </a:ln>
                <a:solidFill>
                  <a:srgbClr val="316531"/>
                </a:solidFill>
                <a:effectLst/>
                <a:latin typeface="Arial" panose="020B0604020202020204" pitchFamily="34" charset="0"/>
              </a:rPr>
              <a:t>Rassen und Arten</a:t>
            </a:r>
            <a:r>
              <a:rPr kumimoji="0" lang="de-DE" altLang="de-DE" sz="2800" b="0" i="0" u="none" strike="noStrike" cap="none" normalizeH="0" baseline="0" dirty="0" smtClean="0">
                <a:ln>
                  <a:noFill/>
                </a:ln>
                <a:solidFill>
                  <a:schemeClr val="tx1"/>
                </a:solidFill>
                <a:effectLst/>
                <a:latin typeface="Arial" panose="020B0604020202020204" pitchFamily="34" charset="0"/>
              </a:rPr>
              <a:t/>
            </a:r>
            <a:br>
              <a:rPr kumimoji="0" lang="de-DE" altLang="de-DE" sz="2800" b="0" i="0" u="none" strike="noStrike" cap="none" normalizeH="0" baseline="0" dirty="0" smtClean="0">
                <a:ln>
                  <a:noFill/>
                </a:ln>
                <a:solidFill>
                  <a:schemeClr val="tx1"/>
                </a:solidFill>
                <a:effectLst/>
                <a:latin typeface="Arial" panose="020B0604020202020204" pitchFamily="34" charset="0"/>
              </a:rPr>
            </a:br>
            <a:endParaRPr kumimoji="0" lang="de-DE" altLang="de-DE" sz="28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2800" b="0" i="0" u="none" strike="noStrike" cap="none" normalizeH="0" baseline="0" dirty="0" smtClean="0">
                <a:ln>
                  <a:noFill/>
                </a:ln>
                <a:solidFill>
                  <a:schemeClr val="tx1"/>
                </a:solidFill>
                <a:effectLst/>
                <a:latin typeface="Arial" panose="020B0604020202020204" pitchFamily="34" charset="0"/>
              </a:rPr>
              <a:t>  Dem Alpensteinbock sehr ähnlich ist der Iberische Steinbock, der auf der Iberischen Halbinsel lebt, sowie die Bezoarziege, das Mufflon und die </a:t>
            </a:r>
            <a:r>
              <a:rPr kumimoji="0" lang="de-DE" altLang="de-DE" sz="2800" b="0" i="0" u="none" strike="noStrike" cap="none" normalizeH="0" baseline="0" dirty="0" err="1" smtClean="0">
                <a:ln>
                  <a:noFill/>
                </a:ln>
                <a:solidFill>
                  <a:schemeClr val="tx1"/>
                </a:solidFill>
                <a:effectLst/>
                <a:latin typeface="Arial" panose="020B0604020202020204" pitchFamily="34" charset="0"/>
              </a:rPr>
              <a:t>Gemse</a:t>
            </a:r>
            <a:r>
              <a:rPr kumimoji="0" lang="de-DE" altLang="de-DE" sz="2800" b="0" i="0" u="none" strike="noStrike" cap="none" normalizeH="0" baseline="0" dirty="0" smtClean="0">
                <a:ln>
                  <a:noFill/>
                </a:ln>
                <a:solidFill>
                  <a:schemeClr val="tx1"/>
                </a:solidFill>
                <a:effectLst/>
                <a:latin typeface="Arial" panose="020B060402020202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2800" b="0" i="0" u="none" strike="noStrike" cap="none" normalizeH="0" baseline="0" dirty="0" smtClean="0">
                <a:ln>
                  <a:noFill/>
                </a:ln>
                <a:solidFill>
                  <a:schemeClr val="tx1"/>
                </a:solidFill>
                <a:effectLst/>
                <a:latin typeface="Arial" panose="020B0604020202020204" pitchFamily="34" charset="0"/>
              </a:rPr>
              <a:t>Außerdem gibt es in den verschiedenen Verbreitungsgebieten mehrere Unter-Arten des Steinbock, wie etwa den Westkaukasischen Steinbock, den Ostkaukasischen Steinbock, den Sibirischen Steinbock den Nubischen Steinbock und den Abessinischen Steinbock. </a:t>
            </a:r>
          </a:p>
        </p:txBody>
      </p:sp>
      <p:pic>
        <p:nvPicPr>
          <p:cNvPr id="3074" name="Picture 2" descr="Ein Alpensteinbock springt (Bild: SW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3775" y="-3175"/>
            <a:ext cx="9525" cy="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5223722"/>
      </p:ext>
    </p:extLst>
  </p:cSld>
  <p:clrMapOvr>
    <a:masterClrMapping/>
  </p:clrMapOvr>
  <p:transition spd="slow" advTm="0">
    <p:wheel spokes="1"/>
    <p:sndAc>
      <p:stSnd>
        <p:snd r:embed="rId2" name="laser.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p:cNvSpPr>
            <a:spLocks noGrp="1"/>
          </p:cNvSpPr>
          <p:nvPr>
            <p:ph type="title"/>
          </p:nvPr>
        </p:nvSpPr>
        <p:spPr/>
        <p:txBody>
          <a:bodyPr>
            <a:normAutofit/>
          </a:bodyPr>
          <a:lstStyle/>
          <a:p>
            <a:endParaRPr lang="de-AT" dirty="0">
              <a:effectLst/>
            </a:endParaRPr>
          </a:p>
        </p:txBody>
      </p:sp>
      <p:sp>
        <p:nvSpPr>
          <p:cNvPr id="3" name="Inhaltsplatzhalter 2"/>
          <p:cNvSpPr>
            <a:spLocks noGrp="1"/>
          </p:cNvSpPr>
          <p:nvPr>
            <p:ph idx="1"/>
          </p:nvPr>
        </p:nvSpPr>
        <p:spPr/>
        <p:txBody>
          <a:bodyPr/>
          <a:lstStyle/>
          <a:p>
            <a:r>
              <a:rPr lang="de-AT" dirty="0"/>
              <a:t>Sprache</a:t>
            </a:r>
            <a:br>
              <a:rPr lang="de-AT" dirty="0"/>
            </a:br>
            <a:r>
              <a:rPr lang="de-AT" dirty="0"/>
              <a:t>Steinböcke können ähnlich wie Ziegen meckern. Außerdem warnen sie mit Pfiffen vor Gefahr. Wenn sie Angst haben, blöken sie.</a:t>
            </a:r>
          </a:p>
          <a:p>
            <a:endParaRPr lang="de-DE" dirty="0"/>
          </a:p>
        </p:txBody>
      </p:sp>
    </p:spTree>
    <p:extLst>
      <p:ext uri="{BB962C8B-B14F-4D97-AF65-F5344CB8AC3E}">
        <p14:creationId xmlns:p14="http://schemas.microsoft.com/office/powerpoint/2010/main" val="514268495"/>
      </p:ext>
    </p:extLst>
  </p:cSld>
  <p:clrMapOvr>
    <a:masterClrMapping/>
  </p:clrMapOvr>
  <mc:AlternateContent xmlns:mc="http://schemas.openxmlformats.org/markup-compatibility/2006" xmlns:p14="http://schemas.microsoft.com/office/powerpoint/2010/main">
    <mc:Choice Requires="p14">
      <p:transition spd="slow" p14:dur="1200" advClick="0" advTm="0">
        <p:dissolve/>
        <p:sndAc>
          <p:stSnd>
            <p:snd r:embed="rId2" name="whoosh.wav"/>
          </p:stSnd>
        </p:sndAc>
      </p:transition>
    </mc:Choice>
    <mc:Fallback xmlns="">
      <p:transition spd="slow" advClick="0" advTm="0">
        <p:dissolve/>
        <p:sndAc>
          <p:stSnd>
            <p:snd r:embed="rId4" name="whoosh.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Der Steinbock wird oft als Werbezeichen vermarktet .</a:t>
            </a:r>
          </a:p>
        </p:txBody>
      </p:sp>
      <p:sp>
        <p:nvSpPr>
          <p:cNvPr id="5" name="Inhaltsplatzhalter 4"/>
          <p:cNvSpPr>
            <a:spLocks noGrp="1"/>
          </p:cNvSpPr>
          <p:nvPr>
            <p:ph idx="1"/>
          </p:nvPr>
        </p:nvSpPr>
        <p:spPr/>
        <p:txBody>
          <a:bodyPr/>
          <a:lstStyle/>
          <a:p>
            <a:pPr marL="0" indent="0">
              <a:buNone/>
            </a:pPr>
            <a:endParaRPr lang="de-DE" dirty="0"/>
          </a:p>
        </p:txBody>
      </p:sp>
      <p:pic>
        <p:nvPicPr>
          <p:cNvPr id="6" name="Inhaltsplatzhalt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6751" y="2584597"/>
            <a:ext cx="2600325" cy="1752600"/>
          </a:xfrm>
          <a:prstGeom prst="rect">
            <a:avLst/>
          </a:prstGeom>
        </p:spPr>
      </p:pic>
      <p:pic>
        <p:nvPicPr>
          <p:cNvPr id="7" name="Grafi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533" y="2782174"/>
            <a:ext cx="2733675" cy="1666875"/>
          </a:xfrm>
          <a:prstGeom prst="rect">
            <a:avLst/>
          </a:prstGeom>
        </p:spPr>
      </p:pic>
      <p:pic>
        <p:nvPicPr>
          <p:cNvPr id="8" name="Grafik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8423" y="2136710"/>
            <a:ext cx="3191071" cy="2933505"/>
          </a:xfrm>
          <a:prstGeom prst="rect">
            <a:avLst/>
          </a:prstGeom>
        </p:spPr>
      </p:pic>
    </p:spTree>
    <p:extLst>
      <p:ext uri="{BB962C8B-B14F-4D97-AF65-F5344CB8AC3E}">
        <p14:creationId xmlns:p14="http://schemas.microsoft.com/office/powerpoint/2010/main" val="7257487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Words>
  <Application>Microsoft Office PowerPoint</Application>
  <PresentationFormat>Breitbild</PresentationFormat>
  <Paragraphs>16</Paragraphs>
  <Slides>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Calibri</vt:lpstr>
      <vt:lpstr>Calibri Light</vt:lpstr>
      <vt:lpstr>Office Theme</vt:lpstr>
      <vt:lpstr>Mein Lieblingstier Der Steinbock</vt:lpstr>
      <vt:lpstr>Nahrung:Planzen</vt:lpstr>
      <vt:lpstr>PowerPoint-Präsentation</vt:lpstr>
      <vt:lpstr>PowerPoint-Präsentation</vt:lpstr>
      <vt:lpstr>PowerPoint-Präsentation</vt:lpstr>
      <vt:lpstr>PowerPoint-Präsentation</vt:lpstr>
      <vt:lpstr>Der Steinbock wird oft als Werbezeichen vermarktet .</vt:lpstr>
    </vt:vector>
  </TitlesOfParts>
  <Company>HS Umhausen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Mein Lieblingstier Der Steinbock</dc:title>
  <dc:creator>hs- schueler</dc:creator>
  <cp:lastModifiedBy>hs- schueler</cp:lastModifiedBy>
  <cp:revision>17</cp:revision>
  <dcterms:created xsi:type="dcterms:W3CDTF">2015-03-23T11:17:56Z</dcterms:created>
  <dcterms:modified xsi:type="dcterms:W3CDTF">2015-05-06T08:16:10Z</dcterms:modified>
</cp:coreProperties>
</file>